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62" r:id="rId4"/>
    <p:sldId id="261" r:id="rId5"/>
    <p:sldId id="257" r:id="rId6"/>
    <p:sldId id="270" r:id="rId7"/>
    <p:sldId id="259" r:id="rId8"/>
    <p:sldId id="266" r:id="rId9"/>
    <p:sldId id="269" r:id="rId10"/>
    <p:sldId id="273" r:id="rId11"/>
    <p:sldId id="267" r:id="rId12"/>
    <p:sldId id="268" r:id="rId13"/>
    <p:sldId id="280" r:id="rId14"/>
    <p:sldId id="281" r:id="rId15"/>
    <p:sldId id="271" r:id="rId16"/>
    <p:sldId id="285" r:id="rId17"/>
    <p:sldId id="282" r:id="rId18"/>
    <p:sldId id="283" r:id="rId19"/>
    <p:sldId id="284" r:id="rId20"/>
    <p:sldId id="287" r:id="rId21"/>
    <p:sldId id="274" r:id="rId22"/>
    <p:sldId id="289" r:id="rId23"/>
    <p:sldId id="288" r:id="rId24"/>
    <p:sldId id="290" r:id="rId25"/>
    <p:sldId id="291" r:id="rId26"/>
    <p:sldId id="292" r:id="rId27"/>
    <p:sldId id="293" r:id="rId28"/>
    <p:sldId id="296" r:id="rId29"/>
    <p:sldId id="297" r:id="rId30"/>
    <p:sldId id="299" r:id="rId31"/>
    <p:sldId id="298" r:id="rId32"/>
    <p:sldId id="294" r:id="rId33"/>
    <p:sldId id="295" r:id="rId34"/>
    <p:sldId id="260" r:id="rId35"/>
    <p:sldId id="277" r:id="rId36"/>
    <p:sldId id="300" r:id="rId37"/>
    <p:sldId id="301" r:id="rId38"/>
    <p:sldId id="302" r:id="rId39"/>
    <p:sldId id="303" r:id="rId40"/>
    <p:sldId id="272" r:id="rId41"/>
    <p:sldId id="304" r:id="rId42"/>
    <p:sldId id="278" r:id="rId43"/>
    <p:sldId id="275" r:id="rId44"/>
    <p:sldId id="279" r:id="rId45"/>
    <p:sldId id="305" r:id="rId46"/>
    <p:sldId id="306" r:id="rId47"/>
    <p:sldId id="307" r:id="rId48"/>
    <p:sldId id="308" r:id="rId49"/>
    <p:sldId id="309" r:id="rId50"/>
    <p:sldId id="310" r:id="rId5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0A05-B59F-AD22-7F2F-7FA132B720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8B142-D03B-D758-D02B-A52EEBFB9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108D2-114A-D3F3-0C15-100039F3A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03/01/2025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8D5E6-24C9-9BBD-4D9A-99232E103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6797F-171E-C2BD-9CF9-58AAF349E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1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7D101-7060-A175-0874-6A84041B4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0C96E5-E2AB-D3E8-FBFE-79EDFA57F3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A263D-1780-F06A-DB89-6E1A3FFD3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03/01/2025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51090-1327-4003-7906-06B37677C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6CDD1-74FE-718B-8F17-05B556D76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8863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550E51-A72F-8309-9940-5EE8D6687F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B7262C-801B-A920-61B6-D83CA4FDC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A9617-DAEF-C130-38FB-70C6A9240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03/01/2025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AF368-4BF9-F692-F169-9F8810D40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2CEF3-62E3-BF60-E482-3CCF0B653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07780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81BC5-700B-C762-22EC-BF280EF32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4A7D2-0372-73CF-EBCD-C0BB4D2D8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4AF3C-0764-4DDE-404D-8DBD6ADAB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03/01/2025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306AC-8E50-32AA-A8AE-D92705913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674DC-E7D8-C9B3-C07D-0B191466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07802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095B5-A1F6-C858-ABCF-55E885179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060BC-299F-6087-18BB-666C4B370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C221E-BD12-54AD-DD34-80E4A98B1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03/01/2025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2AD94-783A-24F8-CB11-99C7A609F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885A0-5FE6-8B4B-CD5E-8ACA02A88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60644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6BE8-7918-82ED-BC32-76693D806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DE545-9DA7-B67B-C0B4-AD0AD48EBF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67ADA0-62B1-ED13-FCEA-BC9E8EA329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1E0388-77E5-4DD8-954E-780C87ACF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03/01/2025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4CAB61-44DF-3D48-C49A-2A55C5614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B0AF2-D478-BCCB-C545-D7FCFAD6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61271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DE4C8-CD9F-7F0B-0F4B-5251B9AF8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4B5A3-F534-D82F-06F4-CBDD26215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BE282E-3E72-76D2-2FBF-225E5FDE4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B53082-B52F-DF81-C1AC-AFCA11B6C5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2911AB-C91A-5963-23FD-87AAB82D3A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F325A-ACA4-381E-E06C-5812454D2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03/01/2025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84BCFD-EDA2-EF34-55DA-0D9E4AD76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EA2F4A-32E5-EC73-1BF3-6575B26B5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98563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F50C4-2302-E67A-D3A1-AA2DD3FD1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80EE1-E8E3-0688-CC9A-BEB8F6DF6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03/01/2025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1AB6DC-486B-A77E-EAF3-7445A34A0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E6846-DDDA-1664-2430-A2EFD7E6F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29217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028ABA-B9D5-A07A-74D3-25E931506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03/01/2025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4BA1C7-715B-D62A-15D2-1785F31DA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581E1-59D5-24EA-F037-99056956E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6026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383C7-AC18-7691-3A0A-44DD75758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86D1F-9194-AC7F-C267-CE035A9A6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7A12F-C2BB-5015-59C2-94EBFF8F9F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99583-9CC6-B8F8-0238-B3EE6A795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03/01/2025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B93A0C-CDA5-E675-252D-09EF98C0B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50DFB-8347-F021-FEDB-1E3C5E38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68133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00663-C139-FDD3-2D44-466DB015A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F1517C-5DA9-5723-4FE1-132300E63E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51B76-6650-617B-7576-D9EBCF770D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CFB596-7412-BC64-54DF-D3995A23C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03/01/2025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B9037B-62FA-926E-0125-A590A9B36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4BCE1A-4B4A-0334-0275-E1081EEF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697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0F303F-F642-9461-AF79-BDA8F84B3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AC7F2-C153-ABFB-D3A6-BF7992D48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F35B2-0DA8-252B-BBD3-3A9524E8FD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313E24-3F83-4D34-AF5F-29EE3845D609}" type="datetimeFigureOut">
              <a:rPr lang="en-DE" smtClean="0"/>
              <a:t>03/01/2025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97E9F-3589-BF05-4624-9EB572914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08C54-8602-A2FE-DD46-823DFFEAD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4744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drive/1ePkM8oBHIEZ2kcqAiA3waeAmz8RSdHmq#scrollTo=6lix5OebZ38q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in front of a river with a metal head&#10;&#10;Description automatically generated">
            <a:extLst>
              <a:ext uri="{FF2B5EF4-FFF2-40B4-BE49-F238E27FC236}">
                <a16:creationId xmlns:a16="http://schemas.microsoft.com/office/drawing/2014/main" id="{E715A9AA-5252-B981-0220-8115F24A4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98604"/>
            <a:ext cx="12192000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F6E624-1E28-0AED-BEF0-17F708AE8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99987"/>
            <a:ext cx="12192000" cy="1181925"/>
          </a:xfrm>
        </p:spPr>
        <p:txBody>
          <a:bodyPr>
            <a:normAutofit/>
          </a:bodyPr>
          <a:lstStyle/>
          <a:p>
            <a:r>
              <a:rPr lang="en-GB" sz="6600" b="1" dirty="0">
                <a:solidFill>
                  <a:schemeClr val="bg1"/>
                </a:solidFill>
              </a:rPr>
              <a:t>Transformer Interpretability</a:t>
            </a:r>
            <a:endParaRPr lang="en-DE" sz="66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34674A-2C8E-0478-74D0-BBBB6F351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73424" y="1489774"/>
            <a:ext cx="9144000" cy="498907"/>
          </a:xfrm>
        </p:spPr>
        <p:txBody>
          <a:bodyPr>
            <a:normAutofit fontScale="92500" lnSpcReduction="20000"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Concepts and Methods</a:t>
            </a:r>
            <a:endParaRPr lang="en-DE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C207D6-68BF-385C-B4E3-B83CA96E9536}"/>
              </a:ext>
            </a:extLst>
          </p:cNvPr>
          <p:cNvSpPr txBox="1"/>
          <p:nvPr/>
        </p:nvSpPr>
        <p:spPr>
          <a:xfrm>
            <a:off x="8433054" y="1904738"/>
            <a:ext cx="6460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1"/>
                </a:solidFill>
              </a:rPr>
              <a:t>Julian Schulz 2024</a:t>
            </a:r>
            <a:endParaRPr lang="en-DE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617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A54C3-C355-2255-4F2A-B0E1CACA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Interpreting Activations 2: Probes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E7C27-8D5F-F81E-54E3-A626F460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04" y="1825624"/>
            <a:ext cx="6240120" cy="4876927"/>
          </a:xfrm>
        </p:spPr>
        <p:txBody>
          <a:bodyPr>
            <a:normAutofit lnSpcReduction="10000"/>
          </a:bodyPr>
          <a:lstStyle/>
          <a:p>
            <a:r>
              <a:rPr lang="en-GB" dirty="0"/>
              <a:t>If you have a behaviour, you want to track, you can produce example prompts (ex: lying)</a:t>
            </a:r>
          </a:p>
          <a:p>
            <a:r>
              <a:rPr lang="en-GB" dirty="0"/>
              <a:t>Measure activations on these examples</a:t>
            </a:r>
          </a:p>
          <a:p>
            <a:r>
              <a:rPr lang="en-GB" dirty="0"/>
              <a:t>Train classification algorithms to distinguish these distributions</a:t>
            </a:r>
          </a:p>
          <a:p>
            <a:r>
              <a:rPr lang="en-GB" dirty="0"/>
              <a:t>Trade-off:</a:t>
            </a:r>
          </a:p>
          <a:p>
            <a:pPr lvl="1"/>
            <a:r>
              <a:rPr lang="en-GB" dirty="0"/>
              <a:t>Simple probes can detect only simple patterns</a:t>
            </a:r>
          </a:p>
          <a:p>
            <a:pPr lvl="1"/>
            <a:r>
              <a:rPr lang="en-GB" dirty="0"/>
              <a:t>Complex probes can extract properties not “used” by the network</a:t>
            </a:r>
          </a:p>
          <a:p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B90AD0-4E95-079A-2DDD-A19CD9908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664" y="2223295"/>
            <a:ext cx="5155032" cy="201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71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60896-4B1C-0CFB-201D-9F6D40D8C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Interpreting Activations 2: Probes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E7707-F509-7401-EA8B-057657C8E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4000" cy="4351338"/>
          </a:xfrm>
        </p:spPr>
        <p:txBody>
          <a:bodyPr/>
          <a:lstStyle/>
          <a:p>
            <a:r>
              <a:rPr lang="en-GB" dirty="0"/>
              <a:t>If you have a behaviour, you want to track, you can produce example prompts (ex: lying)</a:t>
            </a:r>
          </a:p>
          <a:p>
            <a:r>
              <a:rPr lang="en-GB" dirty="0"/>
              <a:t>Measure activations on these examples</a:t>
            </a:r>
          </a:p>
          <a:p>
            <a:r>
              <a:rPr lang="en-GB" dirty="0"/>
              <a:t>Train classification algorithms (ex: linear fit) to distinguish these distributions</a:t>
            </a:r>
          </a:p>
          <a:p>
            <a:r>
              <a:rPr lang="en-GB" dirty="0"/>
              <a:t>Classify activations in the wild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532AA2-3C4C-EEFD-F42D-652DEC582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924" y="1457238"/>
            <a:ext cx="4192020" cy="39435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A4ED2C-891C-93B5-0BC3-9248DC3F20D7}"/>
              </a:ext>
            </a:extLst>
          </p:cNvPr>
          <p:cNvSpPr txBox="1"/>
          <p:nvPr/>
        </p:nvSpPr>
        <p:spPr>
          <a:xfrm>
            <a:off x="6316287" y="5888076"/>
            <a:ext cx="5246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“Inference-Time Intervention: Eliciting Truthful Answers from a Language Model” Li et al. 2023</a:t>
            </a:r>
          </a:p>
        </p:txBody>
      </p:sp>
    </p:spTree>
    <p:extLst>
      <p:ext uri="{BB962C8B-B14F-4D97-AF65-F5344CB8AC3E}">
        <p14:creationId xmlns:p14="http://schemas.microsoft.com/office/powerpoint/2010/main" val="2379730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F9BE8-9521-0E16-7A71-12A9B8C39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Interpreting Activations 3: </a:t>
            </a:r>
            <a:br>
              <a:rPr lang="en-GB" dirty="0"/>
            </a:br>
            <a:r>
              <a:rPr lang="en-GB" dirty="0"/>
              <a:t>Addition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05C-9973-C133-51E2-6D1AF9A4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1200" cy="4351338"/>
          </a:xfrm>
        </p:spPr>
        <p:txBody>
          <a:bodyPr/>
          <a:lstStyle/>
          <a:p>
            <a:r>
              <a:rPr lang="en-GB" dirty="0"/>
              <a:t>To see the effect of a feature, you can add it in</a:t>
            </a:r>
          </a:p>
          <a:p>
            <a:r>
              <a:rPr lang="en-GB" dirty="0"/>
              <a:t>By taking the activations from a particular behaviour, and its opposite</a:t>
            </a:r>
          </a:p>
          <a:p>
            <a:r>
              <a:rPr lang="en-GB" dirty="0"/>
              <a:t>Add those activations in during a forward pass</a:t>
            </a:r>
          </a:p>
          <a:p>
            <a:r>
              <a:rPr lang="en-GB" dirty="0"/>
              <a:t>Measure the effect on completions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45E2A-7095-9A85-5F4C-43027D905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346" y="64008"/>
            <a:ext cx="3493435" cy="61813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C243C8-E777-11C1-1E6A-70C031FEA427}"/>
              </a:ext>
            </a:extLst>
          </p:cNvPr>
          <p:cNvSpPr txBox="1"/>
          <p:nvPr/>
        </p:nvSpPr>
        <p:spPr>
          <a:xfrm>
            <a:off x="6718623" y="6245352"/>
            <a:ext cx="5246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“Steering Llama 2 via Contrastive Activation Addition” Rimsky et al. 2024</a:t>
            </a:r>
          </a:p>
        </p:txBody>
      </p:sp>
    </p:spTree>
    <p:extLst>
      <p:ext uri="{BB962C8B-B14F-4D97-AF65-F5344CB8AC3E}">
        <p14:creationId xmlns:p14="http://schemas.microsoft.com/office/powerpoint/2010/main" val="49040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77678-AD75-274F-6419-602908ADA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Pure RL Agents: modifying goals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F7A9F-3BD3-F1F7-B3CA-D4E040C5B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4" y="1742839"/>
            <a:ext cx="12088912" cy="33723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2FAB88-A2F8-FED2-9991-19C549A7E213}"/>
              </a:ext>
            </a:extLst>
          </p:cNvPr>
          <p:cNvSpPr txBox="1"/>
          <p:nvPr/>
        </p:nvSpPr>
        <p:spPr>
          <a:xfrm>
            <a:off x="3881155" y="5078875"/>
            <a:ext cx="5246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“UNDERSTANDING AND CONTROLLING A MAZESOLVING POLICY NETWORK” Mini … Turner, 2024</a:t>
            </a:r>
          </a:p>
        </p:txBody>
      </p:sp>
    </p:spTree>
    <p:extLst>
      <p:ext uri="{BB962C8B-B14F-4D97-AF65-F5344CB8AC3E}">
        <p14:creationId xmlns:p14="http://schemas.microsoft.com/office/powerpoint/2010/main" val="38603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35D64-7FE3-6DB4-E513-3C15F4D7D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Language Models: Steering with a token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5A9AA4-2F98-793B-73B6-0335F26DD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736" y="1690688"/>
            <a:ext cx="8791555" cy="44838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EC0AF6-AC68-CAE7-0B6D-B4268F70AAE4}"/>
              </a:ext>
            </a:extLst>
          </p:cNvPr>
          <p:cNvSpPr txBox="1"/>
          <p:nvPr/>
        </p:nvSpPr>
        <p:spPr>
          <a:xfrm>
            <a:off x="2785780" y="6174517"/>
            <a:ext cx="6843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“STEERING LANGUAGE MODELS WITH ACTIVATION ENGINEERING” Turner et al. 2023</a:t>
            </a:r>
          </a:p>
        </p:txBody>
      </p:sp>
    </p:spTree>
    <p:extLst>
      <p:ext uri="{BB962C8B-B14F-4D97-AF65-F5344CB8AC3E}">
        <p14:creationId xmlns:p14="http://schemas.microsoft.com/office/powerpoint/2010/main" val="2021274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BFB3-91EC-2795-7352-9A0958053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Contrastive activation addition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06FBD-CDE8-F8F6-9E69-CB7D5A0C6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6" y="1282426"/>
            <a:ext cx="7772400" cy="3188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CA7EE4-2105-450D-FCE7-857A00037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50" y="4321107"/>
            <a:ext cx="10946050" cy="2133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68FA29-1194-D796-FD8F-6740DEC1317B}"/>
              </a:ext>
            </a:extLst>
          </p:cNvPr>
          <p:cNvSpPr txBox="1"/>
          <p:nvPr/>
        </p:nvSpPr>
        <p:spPr>
          <a:xfrm>
            <a:off x="7622020" y="6302502"/>
            <a:ext cx="5246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“Steering Llama 2 via Contrastive Activation Addition” </a:t>
            </a:r>
            <a:r>
              <a:rPr lang="en-GB" dirty="0" err="1"/>
              <a:t>Panickssery</a:t>
            </a:r>
            <a:r>
              <a:rPr lang="en-GB" dirty="0"/>
              <a:t>  ... Schulz … 2024</a:t>
            </a:r>
          </a:p>
        </p:txBody>
      </p:sp>
    </p:spTree>
    <p:extLst>
      <p:ext uri="{BB962C8B-B14F-4D97-AF65-F5344CB8AC3E}">
        <p14:creationId xmlns:p14="http://schemas.microsoft.com/office/powerpoint/2010/main" val="3692444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7F10B-61B7-BA00-74FB-CF6A192E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Steering Vectors</a:t>
            </a:r>
            <a:endParaRPr lang="en-DE" dirty="0"/>
          </a:p>
        </p:txBody>
      </p:sp>
      <p:pic>
        <p:nvPicPr>
          <p:cNvPr id="1026" name="Picture 2" descr="method">
            <a:extLst>
              <a:ext uri="{FF2B5EF4-FFF2-40B4-BE49-F238E27FC236}">
                <a16:creationId xmlns:a16="http://schemas.microsoft.com/office/drawing/2014/main" id="{C45DEC8B-6666-D3C1-A0A7-5A7DC9330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9" y="1748414"/>
            <a:ext cx="4383086" cy="502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s">
            <a:extLst>
              <a:ext uri="{FF2B5EF4-FFF2-40B4-BE49-F238E27FC236}">
                <a16:creationId xmlns:a16="http://schemas.microsoft.com/office/drawing/2014/main" id="{808BA5E4-0344-D1C1-9B6F-456EB19A9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175" y="1523999"/>
            <a:ext cx="593090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048394-0097-F9A8-54E7-F76A7702483C}"/>
              </a:ext>
            </a:extLst>
          </p:cNvPr>
          <p:cNvSpPr txBox="1"/>
          <p:nvPr/>
        </p:nvSpPr>
        <p:spPr>
          <a:xfrm>
            <a:off x="5553075" y="6172200"/>
            <a:ext cx="6638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“Mechanistically Eliciting Latent </a:t>
            </a:r>
            <a:r>
              <a:rPr lang="en-GB" dirty="0" err="1"/>
              <a:t>Behaviors</a:t>
            </a:r>
            <a:r>
              <a:rPr lang="en-GB" dirty="0"/>
              <a:t> in Language Models” Mack &amp; Turner 2024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75053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106CB-B13D-04D3-0E05-10FB97C6B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Ablating Directions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224E5-A8FE-6F54-C30C-49FE51742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95" y="1758611"/>
            <a:ext cx="8983329" cy="1219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7B17DD-31CD-6AC9-9502-C6C191E57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16" y="2977981"/>
            <a:ext cx="2286319" cy="552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2891B8-6145-9183-C710-A56FDE9E8DB5}"/>
              </a:ext>
            </a:extLst>
          </p:cNvPr>
          <p:cNvSpPr txBox="1"/>
          <p:nvPr/>
        </p:nvSpPr>
        <p:spPr>
          <a:xfrm>
            <a:off x="784098" y="3880020"/>
            <a:ext cx="53119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/>
              <a:t> Activation addition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/>
              <a:t>Direct Ablation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/>
              <a:t>Weight Orthogonalization</a:t>
            </a:r>
            <a:endParaRPr lang="en-DE" sz="28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2B5FA6-95A7-C64F-533C-02035DC2A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637" y="3880020"/>
            <a:ext cx="2610214" cy="5334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B663BF-1923-AC9E-034B-91BFB5DAC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8636" y="4593767"/>
            <a:ext cx="2649785" cy="5735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7749A5-B233-6067-AF37-F9C8520133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7359" y="5621894"/>
            <a:ext cx="3267531" cy="5048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47E9F08-5105-07CF-845C-988B5A375DCE}"/>
              </a:ext>
            </a:extLst>
          </p:cNvPr>
          <p:cNvSpPr txBox="1"/>
          <p:nvPr/>
        </p:nvSpPr>
        <p:spPr>
          <a:xfrm>
            <a:off x="2785780" y="6174517"/>
            <a:ext cx="6843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“Refusal in Language Models Is Mediated by a Single Direction ” Arditi … </a:t>
            </a:r>
            <a:r>
              <a:rPr lang="en-GB" dirty="0" err="1"/>
              <a:t>Panickssery</a:t>
            </a:r>
            <a:r>
              <a:rPr lang="en-GB" dirty="0"/>
              <a:t> .. Nanda. 2024</a:t>
            </a:r>
          </a:p>
        </p:txBody>
      </p:sp>
    </p:spTree>
    <p:extLst>
      <p:ext uri="{BB962C8B-B14F-4D97-AF65-F5344CB8AC3E}">
        <p14:creationId xmlns:p14="http://schemas.microsoft.com/office/powerpoint/2010/main" val="2902208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64DD6-F3FE-D71C-8F9F-9836B08C6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007BB-B3CB-07FF-A8FC-5C40C7BBA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Ablating Directions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E7E01E-E12F-8350-D8DC-7C481E122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31635"/>
            <a:ext cx="8515350" cy="24497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13DCB3-7005-0477-84B3-264528F20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49" y="3914775"/>
            <a:ext cx="8147848" cy="27973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D5BA6B-A188-683A-0CF1-887DB85FC2BC}"/>
              </a:ext>
            </a:extLst>
          </p:cNvPr>
          <p:cNvSpPr txBox="1"/>
          <p:nvPr/>
        </p:nvSpPr>
        <p:spPr>
          <a:xfrm>
            <a:off x="1468283" y="6527496"/>
            <a:ext cx="1017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“Refusal in Language Models Is Mediated by a Single Direction ” Arditi … </a:t>
            </a:r>
            <a:r>
              <a:rPr lang="en-GB" dirty="0" err="1"/>
              <a:t>Panickssery</a:t>
            </a:r>
            <a:r>
              <a:rPr lang="en-GB" dirty="0"/>
              <a:t> .. Nanda. 2024</a:t>
            </a:r>
          </a:p>
        </p:txBody>
      </p:sp>
    </p:spTree>
    <p:extLst>
      <p:ext uri="{BB962C8B-B14F-4D97-AF65-F5344CB8AC3E}">
        <p14:creationId xmlns:p14="http://schemas.microsoft.com/office/powerpoint/2010/main" val="1590843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63B93-72F7-A89D-1079-0F4A0B049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Side Note: Sleeper Agents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7B5166-B273-405D-8E29-5A7BAC13F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13" y="1690688"/>
            <a:ext cx="6001147" cy="3969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92A8D4-CE30-DF8D-F74F-C347401C4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152" y="1853481"/>
            <a:ext cx="4188648" cy="38859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32449-A912-B6A2-87AF-215302C5ECD8}"/>
              </a:ext>
            </a:extLst>
          </p:cNvPr>
          <p:cNvSpPr txBox="1"/>
          <p:nvPr/>
        </p:nvSpPr>
        <p:spPr>
          <a:xfrm>
            <a:off x="1182532" y="6151610"/>
            <a:ext cx="10171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“SLEEPER AGENTS: TRAINING DECEPTIVE LLMS THAT PERSIST THROUGH SAFETY TRAINING  ” </a:t>
            </a:r>
            <a:r>
              <a:rPr lang="en-GB" dirty="0" err="1"/>
              <a:t>Hubinger</a:t>
            </a:r>
            <a:r>
              <a:rPr lang="en-GB" dirty="0"/>
              <a:t> et al. 2024</a:t>
            </a:r>
          </a:p>
        </p:txBody>
      </p:sp>
    </p:spTree>
    <p:extLst>
      <p:ext uri="{BB962C8B-B14F-4D97-AF65-F5344CB8AC3E}">
        <p14:creationId xmlns:p14="http://schemas.microsoft.com/office/powerpoint/2010/main" val="584368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33D35-3799-0401-B903-1647A814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 Note ( In comparison to topics so far)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8574E-AD9F-2CC8-673D-32E81DD1F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is a relatively small field (hundreds of researchers)</a:t>
            </a:r>
          </a:p>
          <a:p>
            <a:r>
              <a:rPr lang="en-GB" dirty="0"/>
              <a:t>Much of the results are new (last years)</a:t>
            </a:r>
          </a:p>
          <a:p>
            <a:r>
              <a:rPr lang="en-GB" dirty="0"/>
              <a:t>Results less certain as previously mentioned facts ( sources usually cited)</a:t>
            </a:r>
          </a:p>
          <a:p>
            <a:endParaRPr lang="en-GB" dirty="0"/>
          </a:p>
          <a:p>
            <a:r>
              <a:rPr lang="en-GB" dirty="0"/>
              <a:t>Growing Interest: ICLR 2024 had a </a:t>
            </a:r>
            <a:r>
              <a:rPr lang="en-GB" dirty="0" err="1"/>
              <a:t>mechinterp</a:t>
            </a:r>
            <a:r>
              <a:rPr lang="en-GB" dirty="0"/>
              <a:t> Workshop + Paper awards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20178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E2044-06DC-694B-E305-A31710415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Probes catch sleeper agents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717FA-8CB1-67C2-5CAC-D88E28E6C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Not learned: Purely contrastive</a:t>
            </a:r>
          </a:p>
          <a:p>
            <a:r>
              <a:rPr lang="en-GB" dirty="0"/>
              <a:t>Works where finetuning and RL fails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AA1B25-6FAC-9657-8CD4-6800A2B0C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49" y="2934969"/>
            <a:ext cx="5916448" cy="31280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E9059E-BD96-39F6-C4BB-570745C05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805" y="2762250"/>
            <a:ext cx="5803194" cy="373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17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508F8-56C5-65C5-70E6-2A2CA595E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ater flowing through a grassy field&#10;&#10;Description automatically generated">
            <a:extLst>
              <a:ext uri="{FF2B5EF4-FFF2-40B4-BE49-F238E27FC236}">
                <a16:creationId xmlns:a16="http://schemas.microsoft.com/office/drawing/2014/main" id="{4D3509F4-CB64-826A-0E31-B4CE7D1B8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21920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E92A694-42CD-8085-BBE3-8386995CB4D8}"/>
              </a:ext>
            </a:extLst>
          </p:cNvPr>
          <p:cNvSpPr txBox="1">
            <a:spLocks/>
          </p:cNvSpPr>
          <p:nvPr/>
        </p:nvSpPr>
        <p:spPr>
          <a:xfrm>
            <a:off x="3063240" y="0"/>
            <a:ext cx="6410707" cy="1965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7200" b="1" dirty="0"/>
              <a:t>Features in Superposition</a:t>
            </a:r>
            <a:endParaRPr lang="en-DE" sz="7200" b="1" dirty="0"/>
          </a:p>
        </p:txBody>
      </p:sp>
    </p:spTree>
    <p:extLst>
      <p:ext uri="{BB962C8B-B14F-4D97-AF65-F5344CB8AC3E}">
        <p14:creationId xmlns:p14="http://schemas.microsoft.com/office/powerpoint/2010/main" val="2962745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A882B9-3160-0B30-0C32-26D881F36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-66927"/>
            <a:ext cx="12192000" cy="680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46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4D332-C276-F440-020F-809B271D5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1105561" cy="1325563"/>
          </a:xfrm>
        </p:spPr>
        <p:txBody>
          <a:bodyPr/>
          <a:lstStyle/>
          <a:p>
            <a:r>
              <a:rPr lang="en-GB" dirty="0"/>
              <a:t>Features are directions – but which directions?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F1E44D-9D83-0B84-ECE9-564FBC493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50" y="1050994"/>
            <a:ext cx="10926700" cy="2743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6C3B2B-7CAD-433B-345D-A8652E679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18" y="3794577"/>
            <a:ext cx="10659963" cy="26768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CB1EE4-67F9-788D-7C51-28A58F690ED2}"/>
                  </a:ext>
                </a:extLst>
              </p:cNvPr>
              <p:cNvSpPr txBox="1"/>
              <p:nvPr/>
            </p:nvSpPr>
            <p:spPr>
              <a:xfrm>
                <a:off x="102884" y="6332976"/>
                <a:ext cx="59931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𝑜𝑟𝑡h𝑜𝑔𝑛𝑎𝑙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𝑑𝑖𝑚𝑒𝑛𝑠𝑖𝑜𝑛𝑠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CB1EE4-67F9-788D-7C51-28A58F690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84" y="6332976"/>
                <a:ext cx="5993115" cy="276999"/>
              </a:xfrm>
              <a:prstGeom prst="rect">
                <a:avLst/>
              </a:prstGeom>
              <a:blipFill>
                <a:blip r:embed="rId4"/>
                <a:stretch>
                  <a:fillRect l="-509" t="-2222" r="-1017" b="-355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F3552C-89E3-13E9-CE91-34816F641D07}"/>
                  </a:ext>
                </a:extLst>
              </p:cNvPr>
              <p:cNvSpPr txBox="1"/>
              <p:nvPr/>
            </p:nvSpPr>
            <p:spPr>
              <a:xfrm>
                <a:off x="6879255" y="6268919"/>
                <a:ext cx="4130122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𝑜𝑟𝑡h𝑜𝑔𝑛𝑎𝑙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𝑑𝑜𝑡𝑝𝑟𝑜𝑑𝑢𝑐𝑡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:∝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F3552C-89E3-13E9-CE91-34816F641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255" y="6268919"/>
                <a:ext cx="4130122" cy="547650"/>
              </a:xfrm>
              <a:prstGeom prst="rect">
                <a:avLst/>
              </a:prstGeom>
              <a:blipFill>
                <a:blip r:embed="rId5"/>
                <a:stretch>
                  <a:fillRect l="-2065" r="-18732"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836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77EE9-6B9F-487D-373A-EFBD8473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Downside of Superposition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97D5E-C9F6-E6BC-C728-410ECA3E2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13" y="2568890"/>
            <a:ext cx="11098174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4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D398D-CDE6-EB1C-CC21-6135D32B2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Upside of Superposition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897FE0-B9B3-9331-3572-0395F6603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24" y="1418466"/>
            <a:ext cx="10583752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60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EDB50-EE92-2532-1CC1-289F931D2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the Toy model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F1EDFD-C830-F8E7-03B3-047756A4C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183" y="1636826"/>
            <a:ext cx="4365883" cy="203979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FB0E2C5-8CC5-C941-16E2-54EA19863DE1}"/>
              </a:ext>
            </a:extLst>
          </p:cNvPr>
          <p:cNvSpPr/>
          <p:nvPr/>
        </p:nvSpPr>
        <p:spPr>
          <a:xfrm>
            <a:off x="987690" y="2358313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93B07BF-BED9-F248-94FD-9CD491FA38B2}"/>
              </a:ext>
            </a:extLst>
          </p:cNvPr>
          <p:cNvSpPr/>
          <p:nvPr/>
        </p:nvSpPr>
        <p:spPr>
          <a:xfrm>
            <a:off x="987690" y="2838373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EE9FE3-15CC-5248-D068-CA49E20D7A8E}"/>
              </a:ext>
            </a:extLst>
          </p:cNvPr>
          <p:cNvSpPr/>
          <p:nvPr/>
        </p:nvSpPr>
        <p:spPr>
          <a:xfrm>
            <a:off x="987690" y="3318433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6410600-D5CC-75BB-04F2-B03147BCB175}"/>
              </a:ext>
            </a:extLst>
          </p:cNvPr>
          <p:cNvSpPr/>
          <p:nvPr/>
        </p:nvSpPr>
        <p:spPr>
          <a:xfrm>
            <a:off x="987690" y="3798493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B8F532C-6FAC-9A1F-7AC3-86E98F4C20B3}"/>
              </a:ext>
            </a:extLst>
          </p:cNvPr>
          <p:cNvSpPr/>
          <p:nvPr/>
        </p:nvSpPr>
        <p:spPr>
          <a:xfrm>
            <a:off x="987690" y="4278553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49BFDD-57DD-83A7-5F83-3B6AC8DEE982}"/>
              </a:ext>
            </a:extLst>
          </p:cNvPr>
          <p:cNvSpPr/>
          <p:nvPr/>
        </p:nvSpPr>
        <p:spPr>
          <a:xfrm>
            <a:off x="987690" y="4758613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EB5A14-9D9E-FA4C-44F4-6CDD9782AFF3}"/>
              </a:ext>
            </a:extLst>
          </p:cNvPr>
          <p:cNvSpPr/>
          <p:nvPr/>
        </p:nvSpPr>
        <p:spPr>
          <a:xfrm>
            <a:off x="3860430" y="2358313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927668-FA3D-F460-686F-86050236F622}"/>
              </a:ext>
            </a:extLst>
          </p:cNvPr>
          <p:cNvSpPr/>
          <p:nvPr/>
        </p:nvSpPr>
        <p:spPr>
          <a:xfrm>
            <a:off x="3860430" y="2838373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446C4A8-D596-E62E-F2E2-B39708A3C60C}"/>
              </a:ext>
            </a:extLst>
          </p:cNvPr>
          <p:cNvSpPr/>
          <p:nvPr/>
        </p:nvSpPr>
        <p:spPr>
          <a:xfrm>
            <a:off x="3860430" y="3318433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2BBAB0A-C093-E2A1-0AE0-C0C58974B087}"/>
              </a:ext>
            </a:extLst>
          </p:cNvPr>
          <p:cNvSpPr/>
          <p:nvPr/>
        </p:nvSpPr>
        <p:spPr>
          <a:xfrm>
            <a:off x="3860430" y="3798493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F238705-9D55-332A-49BA-D137E9ED65AE}"/>
              </a:ext>
            </a:extLst>
          </p:cNvPr>
          <p:cNvSpPr/>
          <p:nvPr/>
        </p:nvSpPr>
        <p:spPr>
          <a:xfrm>
            <a:off x="3860430" y="4278553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8523FD8-2559-8EEE-1945-2597803854A5}"/>
              </a:ext>
            </a:extLst>
          </p:cNvPr>
          <p:cNvSpPr/>
          <p:nvPr/>
        </p:nvSpPr>
        <p:spPr>
          <a:xfrm>
            <a:off x="3860430" y="4758613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F6CD807-8E8C-E3CF-7302-AFE4DDE48B74}"/>
              </a:ext>
            </a:extLst>
          </p:cNvPr>
          <p:cNvSpPr/>
          <p:nvPr/>
        </p:nvSpPr>
        <p:spPr>
          <a:xfrm>
            <a:off x="2424060" y="3318433"/>
            <a:ext cx="257175" cy="2571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FFFF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578C279-36E4-AFA5-4BC9-7681330BA56B}"/>
              </a:ext>
            </a:extLst>
          </p:cNvPr>
          <p:cNvSpPr/>
          <p:nvPr/>
        </p:nvSpPr>
        <p:spPr>
          <a:xfrm>
            <a:off x="2424060" y="3798493"/>
            <a:ext cx="257175" cy="2571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FFFF00"/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62A902E-1B92-82A7-3E56-1E3D19F9F920}"/>
              </a:ext>
            </a:extLst>
          </p:cNvPr>
          <p:cNvSpPr/>
          <p:nvPr/>
        </p:nvSpPr>
        <p:spPr>
          <a:xfrm>
            <a:off x="1446803" y="3205402"/>
            <a:ext cx="864866" cy="9740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97BB124-C36C-3ED3-DAB3-ADF3F8AC3CE4}"/>
              </a:ext>
            </a:extLst>
          </p:cNvPr>
          <p:cNvSpPr/>
          <p:nvPr/>
        </p:nvSpPr>
        <p:spPr>
          <a:xfrm>
            <a:off x="2971752" y="3205402"/>
            <a:ext cx="864866" cy="9740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35389C2-1E39-4618-EF9D-59A4C84D6A5F}"/>
                  </a:ext>
                </a:extLst>
              </p:cNvPr>
              <p:cNvSpPr txBox="1"/>
              <p:nvPr/>
            </p:nvSpPr>
            <p:spPr>
              <a:xfrm>
                <a:off x="1485847" y="4227951"/>
                <a:ext cx="68580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DE" sz="4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35389C2-1E39-4618-EF9D-59A4C84D6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847" y="4227951"/>
                <a:ext cx="685800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3F0C044-73D6-C1C4-F5B3-E460ED01FDF1}"/>
                  </a:ext>
                </a:extLst>
              </p:cNvPr>
              <p:cNvSpPr txBox="1"/>
              <p:nvPr/>
            </p:nvSpPr>
            <p:spPr>
              <a:xfrm>
                <a:off x="2921260" y="4271647"/>
                <a:ext cx="68580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DE" sz="4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3F0C044-73D6-C1C4-F5B3-E460ED01F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260" y="4271647"/>
                <a:ext cx="685800" cy="615553"/>
              </a:xfrm>
              <a:prstGeom prst="rect">
                <a:avLst/>
              </a:prstGeom>
              <a:blipFill>
                <a:blip r:embed="rId4"/>
                <a:stretch>
                  <a:fillRect r="-708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01C1178D-DBEC-03C2-3995-B84AC7A2F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625" y="4392358"/>
            <a:ext cx="4365884" cy="8782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E415693-63EA-F785-2F63-7DD9E10EACA1}"/>
                  </a:ext>
                </a:extLst>
              </p:cNvPr>
              <p:cNvSpPr txBox="1"/>
              <p:nvPr/>
            </p:nvSpPr>
            <p:spPr>
              <a:xfrm>
                <a:off x="6591241" y="1205939"/>
                <a:ext cx="142071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∈[0,1]</m:t>
                      </m:r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E415693-63EA-F785-2F63-7DD9E10EA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241" y="1205939"/>
                <a:ext cx="142071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565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6254C-F14B-6451-6F95-A960A7BD2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Toy model results: Superposition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6C9F8-642D-45EA-5DCF-DF289B5A7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078857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38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8AFBD-06CD-0B79-19F6-68E45E44A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Geometry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4429E2-8C1C-7425-0D63-06C8A2DCB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346" y="1690688"/>
            <a:ext cx="3173246" cy="1052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CD9CB2-6B15-F3C2-D6E3-D527F0C70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96" y="1395971"/>
            <a:ext cx="7725554" cy="454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69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066F5-23BF-91D0-A578-F9BBEDCD9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567A3-CB7D-8218-7FE0-22EECB135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Geometry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4E2FB-CD64-E2CA-6321-0F319B27C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628" y="2381175"/>
            <a:ext cx="3467451" cy="1438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CBFB62-FD62-136F-136F-5F86DB5CE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47" y="1495425"/>
            <a:ext cx="7079728" cy="503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69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ater flowing through a grassy field&#10;&#10;Description automatically generated">
            <a:extLst>
              <a:ext uri="{FF2B5EF4-FFF2-40B4-BE49-F238E27FC236}">
                <a16:creationId xmlns:a16="http://schemas.microsoft.com/office/drawing/2014/main" id="{B26B8C86-D1D0-372D-CBFD-6699D1DB5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09725"/>
            <a:ext cx="12192000" cy="121920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EAB2E70-A7AF-1847-8C85-0D8D0667DB49}"/>
              </a:ext>
            </a:extLst>
          </p:cNvPr>
          <p:cNvSpPr txBox="1">
            <a:spLocks/>
          </p:cNvSpPr>
          <p:nvPr/>
        </p:nvSpPr>
        <p:spPr>
          <a:xfrm>
            <a:off x="4667249" y="0"/>
            <a:ext cx="3810001" cy="118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600" b="1" dirty="0"/>
              <a:t>Features</a:t>
            </a:r>
            <a:endParaRPr lang="en-DE" sz="6600" b="1" dirty="0"/>
          </a:p>
        </p:txBody>
      </p:sp>
    </p:spTree>
    <p:extLst>
      <p:ext uri="{BB962C8B-B14F-4D97-AF65-F5344CB8AC3E}">
        <p14:creationId xmlns:p14="http://schemas.microsoft.com/office/powerpoint/2010/main" val="24919233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1D61F-833A-D669-3E18-F962A6ECF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Correlated Features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0D140-B297-3AB9-D3B3-DAFD972E7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99" y="1404959"/>
            <a:ext cx="7090989" cy="529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336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D4A74-A2D5-15B2-64AC-AC6260742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D1C60-EC6C-965C-A05E-A2770A056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Geometry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15D3C-89B8-F373-1EF9-A69E4B24A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628" y="2381175"/>
            <a:ext cx="3467451" cy="1438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D03BB3-674B-6913-9B17-27E069498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47" y="1495425"/>
            <a:ext cx="7079728" cy="503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51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E28F0-35F5-C47E-639C-3C43488C8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" y="126465"/>
            <a:ext cx="10515600" cy="1325563"/>
          </a:xfrm>
        </p:spPr>
        <p:txBody>
          <a:bodyPr/>
          <a:lstStyle/>
          <a:p>
            <a:r>
              <a:rPr lang="en-GB" dirty="0"/>
              <a:t>Computation in </a:t>
            </a:r>
            <a:br>
              <a:rPr lang="en-GB" dirty="0"/>
            </a:br>
            <a:r>
              <a:rPr lang="en-GB" dirty="0"/>
              <a:t>Superposition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5F9A75-AA5D-F231-5170-36F5F4C4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1" y="2121575"/>
            <a:ext cx="1757231" cy="6389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B48345-2569-4A5C-2286-61391FF4B6C5}"/>
                  </a:ext>
                </a:extLst>
              </p:cNvPr>
              <p:cNvSpPr txBox="1"/>
              <p:nvPr/>
            </p:nvSpPr>
            <p:spPr>
              <a:xfrm>
                <a:off x="1242001" y="1690688"/>
                <a:ext cx="1688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∈[−1,1]</m:t>
                      </m:r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B48345-2569-4A5C-2286-61391FF4B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001" y="1690688"/>
                <a:ext cx="168841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D7DF4BFE-4BEB-3C97-1BBE-E464A2C1C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094" y="3016251"/>
            <a:ext cx="2050710" cy="8516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83D6DD-97BC-6068-A408-6F30826E18DC}"/>
                  </a:ext>
                </a:extLst>
              </p:cNvPr>
              <p:cNvSpPr txBox="1"/>
              <p:nvPr/>
            </p:nvSpPr>
            <p:spPr>
              <a:xfrm>
                <a:off x="3347167" y="1847399"/>
                <a:ext cx="3028200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83D6DD-97BC-6068-A408-6F30826E1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167" y="1847399"/>
                <a:ext cx="3028200" cy="10455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5F31740-BDA4-6D5D-272C-E2DC3EFFFD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" y="4457165"/>
            <a:ext cx="6630503" cy="19140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370EC9-404E-BEF6-82A7-3956197812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4482" y="73152"/>
            <a:ext cx="5103119" cy="677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539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F807C-6AEA-1948-E82B-3A78DCEF9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ater flowing through a grassy field&#10;&#10;Description automatically generated">
            <a:extLst>
              <a:ext uri="{FF2B5EF4-FFF2-40B4-BE49-F238E27FC236}">
                <a16:creationId xmlns:a16="http://schemas.microsoft.com/office/drawing/2014/main" id="{A7982422-81FA-C4E6-07E6-80EE0C807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21920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C71CF34-3BBB-358F-F1D0-0DA6C8C559FF}"/>
              </a:ext>
            </a:extLst>
          </p:cNvPr>
          <p:cNvSpPr txBox="1">
            <a:spLocks/>
          </p:cNvSpPr>
          <p:nvPr/>
        </p:nvSpPr>
        <p:spPr>
          <a:xfrm>
            <a:off x="3063240" y="0"/>
            <a:ext cx="6410707" cy="1965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7200" b="1" dirty="0"/>
              <a:t>Disentangling</a:t>
            </a:r>
          </a:p>
          <a:p>
            <a:pPr algn="ctr"/>
            <a:r>
              <a:rPr lang="en-GB" sz="7200" b="1" dirty="0"/>
              <a:t>Superposition</a:t>
            </a:r>
            <a:endParaRPr lang="en-DE" sz="7200" b="1" dirty="0"/>
          </a:p>
        </p:txBody>
      </p:sp>
    </p:spTree>
    <p:extLst>
      <p:ext uri="{BB962C8B-B14F-4D97-AF65-F5344CB8AC3E}">
        <p14:creationId xmlns:p14="http://schemas.microsoft.com/office/powerpoint/2010/main" val="9029612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E0B8-6F2C-4129-85F9-A61928675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8075" cy="1325563"/>
          </a:xfrm>
        </p:spPr>
        <p:txBody>
          <a:bodyPr/>
          <a:lstStyle/>
          <a:p>
            <a:r>
              <a:rPr lang="en-GB" dirty="0"/>
              <a:t>Towards </a:t>
            </a:r>
            <a:r>
              <a:rPr lang="en-GB" dirty="0" err="1"/>
              <a:t>Monosemanticity</a:t>
            </a:r>
            <a:r>
              <a:rPr lang="en-GB" dirty="0"/>
              <a:t>: Sparse Autoencoders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9E7A5-A8AB-D62B-7381-862798625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46" y="1690688"/>
            <a:ext cx="5405984" cy="420577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6A3C70B-1B68-94F7-FEFC-B56F54E12D26}"/>
              </a:ext>
            </a:extLst>
          </p:cNvPr>
          <p:cNvSpPr/>
          <p:nvPr/>
        </p:nvSpPr>
        <p:spPr>
          <a:xfrm>
            <a:off x="7087407" y="3960118"/>
            <a:ext cx="257175" cy="2571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60CF60-4E46-B20C-DA77-9E25E10AFB04}"/>
              </a:ext>
            </a:extLst>
          </p:cNvPr>
          <p:cNvSpPr/>
          <p:nvPr/>
        </p:nvSpPr>
        <p:spPr>
          <a:xfrm>
            <a:off x="7087407" y="4440178"/>
            <a:ext cx="257175" cy="2571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2A190-CF1C-AC73-7659-A0900708D1E0}"/>
              </a:ext>
            </a:extLst>
          </p:cNvPr>
          <p:cNvSpPr/>
          <p:nvPr/>
        </p:nvSpPr>
        <p:spPr>
          <a:xfrm>
            <a:off x="7087407" y="4920238"/>
            <a:ext cx="257175" cy="2571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DECC95-A714-69D9-FF37-38B961F211AF}"/>
              </a:ext>
            </a:extLst>
          </p:cNvPr>
          <p:cNvSpPr/>
          <p:nvPr/>
        </p:nvSpPr>
        <p:spPr>
          <a:xfrm>
            <a:off x="9960147" y="3960118"/>
            <a:ext cx="257175" cy="2571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B902FB6-507F-9F32-DC20-3021743EB044}"/>
              </a:ext>
            </a:extLst>
          </p:cNvPr>
          <p:cNvSpPr/>
          <p:nvPr/>
        </p:nvSpPr>
        <p:spPr>
          <a:xfrm>
            <a:off x="9960147" y="4440178"/>
            <a:ext cx="257175" cy="2571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4AD0A0-54BB-064A-D279-A572714FCD12}"/>
              </a:ext>
            </a:extLst>
          </p:cNvPr>
          <p:cNvSpPr/>
          <p:nvPr/>
        </p:nvSpPr>
        <p:spPr>
          <a:xfrm>
            <a:off x="9960147" y="4920238"/>
            <a:ext cx="257175" cy="2571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F63EF69-3223-9A91-0B33-28E397FC3F98}"/>
              </a:ext>
            </a:extLst>
          </p:cNvPr>
          <p:cNvSpPr/>
          <p:nvPr/>
        </p:nvSpPr>
        <p:spPr>
          <a:xfrm>
            <a:off x="7546520" y="4088706"/>
            <a:ext cx="864866" cy="9740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9F19D8A-44BB-D6E3-CE3F-E67E997310B4}"/>
              </a:ext>
            </a:extLst>
          </p:cNvPr>
          <p:cNvSpPr/>
          <p:nvPr/>
        </p:nvSpPr>
        <p:spPr>
          <a:xfrm>
            <a:off x="8940172" y="4088706"/>
            <a:ext cx="864866" cy="9740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8A38951-13CC-E8D8-7A71-958275A2BD14}"/>
              </a:ext>
            </a:extLst>
          </p:cNvPr>
          <p:cNvSpPr/>
          <p:nvPr/>
        </p:nvSpPr>
        <p:spPr>
          <a:xfrm>
            <a:off x="8513004" y="3178694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D4D088C-5289-1580-29F4-7FDB8F361CA7}"/>
              </a:ext>
            </a:extLst>
          </p:cNvPr>
          <p:cNvSpPr/>
          <p:nvPr/>
        </p:nvSpPr>
        <p:spPr>
          <a:xfrm>
            <a:off x="8513004" y="3658754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5F72B02-DB26-F679-8183-1E79B4F19210}"/>
              </a:ext>
            </a:extLst>
          </p:cNvPr>
          <p:cNvSpPr/>
          <p:nvPr/>
        </p:nvSpPr>
        <p:spPr>
          <a:xfrm>
            <a:off x="8513004" y="4138814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5A17763-B772-05DE-B206-A4B323108AB0}"/>
              </a:ext>
            </a:extLst>
          </p:cNvPr>
          <p:cNvSpPr/>
          <p:nvPr/>
        </p:nvSpPr>
        <p:spPr>
          <a:xfrm>
            <a:off x="8513004" y="4618874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6F37973-2A38-5444-C872-2E520783C75C}"/>
              </a:ext>
            </a:extLst>
          </p:cNvPr>
          <p:cNvSpPr/>
          <p:nvPr/>
        </p:nvSpPr>
        <p:spPr>
          <a:xfrm>
            <a:off x="8513004" y="5098934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172BB09-A6BA-B7E3-7DB1-C61F88791289}"/>
              </a:ext>
            </a:extLst>
          </p:cNvPr>
          <p:cNvSpPr/>
          <p:nvPr/>
        </p:nvSpPr>
        <p:spPr>
          <a:xfrm>
            <a:off x="8513004" y="5578994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F1C346B-F980-0AEF-DA6A-9F23BB1BFC96}"/>
              </a:ext>
            </a:extLst>
          </p:cNvPr>
          <p:cNvCxnSpPr>
            <a:cxnSpLocks/>
          </p:cNvCxnSpPr>
          <p:nvPr/>
        </p:nvCxnSpPr>
        <p:spPr>
          <a:xfrm flipH="1">
            <a:off x="7429500" y="2658428"/>
            <a:ext cx="739140" cy="107537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1C4CF00-0E00-7D7D-4AAB-09302D7FFF02}"/>
              </a:ext>
            </a:extLst>
          </p:cNvPr>
          <p:cNvCxnSpPr>
            <a:cxnSpLocks/>
          </p:cNvCxnSpPr>
          <p:nvPr/>
        </p:nvCxnSpPr>
        <p:spPr>
          <a:xfrm>
            <a:off x="8411386" y="2658428"/>
            <a:ext cx="1677348" cy="112833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FD14930-CF2D-0A8B-4466-8B1BFA281011}"/>
              </a:ext>
            </a:extLst>
          </p:cNvPr>
          <p:cNvCxnSpPr>
            <a:cxnSpLocks/>
          </p:cNvCxnSpPr>
          <p:nvPr/>
        </p:nvCxnSpPr>
        <p:spPr>
          <a:xfrm flipH="1">
            <a:off x="8641591" y="2658428"/>
            <a:ext cx="487169" cy="5001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02EDC12-0D40-A726-32CC-44A55E10B755}"/>
                  </a:ext>
                </a:extLst>
              </p:cNvPr>
              <p:cNvSpPr txBox="1"/>
              <p:nvPr/>
            </p:nvSpPr>
            <p:spPr>
              <a:xfrm>
                <a:off x="6719742" y="2263937"/>
                <a:ext cx="27723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02EDC12-0D40-A726-32CC-44A55E10B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742" y="2263937"/>
                <a:ext cx="277236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B15BDB84-D85C-F65D-33D7-71002FB03A39}"/>
              </a:ext>
            </a:extLst>
          </p:cNvPr>
          <p:cNvSpPr txBox="1"/>
          <p:nvPr/>
        </p:nvSpPr>
        <p:spPr>
          <a:xfrm>
            <a:off x="7324584" y="6275169"/>
            <a:ext cx="5472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i="0" dirty="0">
                <a:solidFill>
                  <a:srgbClr val="000000"/>
                </a:solidFill>
                <a:effectLst/>
                <a:latin typeface="-apple-system"/>
              </a:rPr>
              <a:t>Towards </a:t>
            </a:r>
            <a:r>
              <a:rPr lang="en-GB" i="0" dirty="0" err="1">
                <a:solidFill>
                  <a:srgbClr val="000000"/>
                </a:solidFill>
                <a:effectLst/>
                <a:latin typeface="-apple-system"/>
              </a:rPr>
              <a:t>Monosemanticity</a:t>
            </a:r>
            <a:r>
              <a:rPr lang="en-GB" i="0" dirty="0">
                <a:solidFill>
                  <a:srgbClr val="000000"/>
                </a:solidFill>
                <a:effectLst/>
                <a:latin typeface="-apple-system"/>
              </a:rPr>
              <a:t>: Decomposing Language Models With Dictionary Learning-  Anthropic, 2023</a:t>
            </a:r>
          </a:p>
        </p:txBody>
      </p:sp>
    </p:spTree>
    <p:extLst>
      <p:ext uri="{BB962C8B-B14F-4D97-AF65-F5344CB8AC3E}">
        <p14:creationId xmlns:p14="http://schemas.microsoft.com/office/powerpoint/2010/main" val="868737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6CA4D-E1E2-6288-5407-7B32AB81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Sparse Autoencoder Definition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625DE-45FE-9B60-4610-B22FCB89B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079658"/>
            <a:ext cx="5455274" cy="654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072BE8-E411-79EC-BB47-B727CD9413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5318" b="85701"/>
          <a:stretch/>
        </p:blipFill>
        <p:spPr>
          <a:xfrm>
            <a:off x="6137866" y="3610814"/>
            <a:ext cx="2936114" cy="6546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9AD5F1-A769-A565-A6BB-5B0C41182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61388"/>
            <a:ext cx="3019847" cy="455348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85CFB2-1DA5-F336-289D-C7999CF68351}"/>
              </a:ext>
            </a:extLst>
          </p:cNvPr>
          <p:cNvCxnSpPr/>
          <p:nvPr/>
        </p:nvCxnSpPr>
        <p:spPr>
          <a:xfrm>
            <a:off x="3026664" y="3429000"/>
            <a:ext cx="1801368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217E54-CF41-ACF9-8D10-49A4B406D099}"/>
                  </a:ext>
                </a:extLst>
              </p:cNvPr>
              <p:cNvSpPr txBox="1"/>
              <p:nvPr/>
            </p:nvSpPr>
            <p:spPr>
              <a:xfrm>
                <a:off x="4828032" y="2991477"/>
                <a:ext cx="53764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DE" sz="5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217E54-CF41-ACF9-8D10-49A4B406D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032" y="2991477"/>
                <a:ext cx="537648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55B685-C4D4-6B4C-2634-5BC784B7B9CF}"/>
                  </a:ext>
                </a:extLst>
              </p:cNvPr>
              <p:cNvSpPr txBox="1"/>
              <p:nvPr/>
            </p:nvSpPr>
            <p:spPr>
              <a:xfrm>
                <a:off x="5365680" y="4252618"/>
                <a:ext cx="633481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GB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GB" sz="5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∑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DE" sz="5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55B685-C4D4-6B4C-2634-5BC784B7B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680" y="4252618"/>
                <a:ext cx="6334811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D59A57A-C6F1-AC92-9A04-88860A3B8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5681092"/>
            <a:ext cx="5942029" cy="81178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Resampling when neurons are no longer activated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187111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B4347-D156-51FD-468A-B19B19296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Understanding a Feature: 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13652-F12A-19D6-99A9-A486E365A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When is a feature active?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1E87FC-B2AE-2F92-28FF-0AE055AA1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90518"/>
            <a:ext cx="10472595" cy="234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432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82F6C-8EEE-02BB-CE11-CB0306974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24FE3-1EAF-CF54-8427-90563735D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Understanding a Feature: 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19225-5C57-3C70-2B0D-3AACDE290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Logit attribution: what logits does the feature </a:t>
            </a:r>
            <a:r>
              <a:rPr lang="en-GB" dirty="0" err="1"/>
              <a:t>upweigh</a:t>
            </a:r>
            <a:r>
              <a:rPr lang="en-GB" dirty="0"/>
              <a:t>?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171CF4-24F6-C9BE-2A22-4B1B15916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186" y="2626222"/>
            <a:ext cx="8495086" cy="379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0805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5B2F3-CF96-1E7A-C919-333FD9C77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ADDD5-2306-1426-B4C3-184177C95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Understanding a Feature: 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4CCC7-7815-E1DC-5379-533BC1AFC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Logit attribution: what logits does the feature </a:t>
            </a:r>
            <a:r>
              <a:rPr lang="en-GB" dirty="0" err="1"/>
              <a:t>upweigh</a:t>
            </a:r>
            <a:r>
              <a:rPr lang="en-GB" dirty="0"/>
              <a:t>?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342ED0-623D-0BF2-E478-7EC473D2C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683" y="2763344"/>
            <a:ext cx="3531709" cy="324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617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AB2D6-7847-1CE5-A368-FA03FAAF8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Automated Feature </a:t>
            </a:r>
            <a:r>
              <a:rPr lang="en-GB" dirty="0" err="1"/>
              <a:t>Labeling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501DE-25E8-9E05-666E-B90C43E88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19" y="1587885"/>
            <a:ext cx="8106906" cy="44869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B8CB0E-2667-D83C-023A-E37457B3CE5F}"/>
              </a:ext>
            </a:extLst>
          </p:cNvPr>
          <p:cNvSpPr txBox="1"/>
          <p:nvPr/>
        </p:nvSpPr>
        <p:spPr>
          <a:xfrm>
            <a:off x="1196526" y="6408793"/>
            <a:ext cx="1129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i="0" dirty="0">
                <a:solidFill>
                  <a:srgbClr val="000000"/>
                </a:solidFill>
                <a:effectLst/>
                <a:latin typeface="-apple-system"/>
              </a:rPr>
              <a:t>“Language models can explain neurons in language models” OpenAI (2023) </a:t>
            </a:r>
            <a:r>
              <a:rPr lang="en-GB" b="0" i="0" dirty="0">
                <a:solidFill>
                  <a:srgbClr val="000000"/>
                </a:solidFill>
                <a:effectLst/>
                <a:latin typeface="-apple-system"/>
              </a:rPr>
              <a:t>Bills …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-apple-system"/>
              </a:rPr>
              <a:t>Sutskever</a:t>
            </a:r>
            <a:r>
              <a:rPr lang="en-GB" b="0" i="0" dirty="0">
                <a:solidFill>
                  <a:srgbClr val="000000"/>
                </a:solidFill>
                <a:effectLst/>
                <a:latin typeface="-apple-system"/>
              </a:rPr>
              <a:t>,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-apple-system"/>
              </a:rPr>
              <a:t>Leike</a:t>
            </a:r>
            <a:r>
              <a:rPr lang="en-GB" b="0" i="0" dirty="0">
                <a:solidFill>
                  <a:srgbClr val="000000"/>
                </a:solidFill>
                <a:effectLst/>
                <a:latin typeface="-apple-system"/>
              </a:rPr>
              <a:t> …</a:t>
            </a:r>
            <a:endParaRPr lang="en-GB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84058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98128-7F85-1E0D-3125-C8EE32E86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we want to interpret features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85B6D-66CF-00DC-729F-DE760F981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Catching bad cognition</a:t>
            </a:r>
          </a:p>
          <a:p>
            <a:r>
              <a:rPr lang="en-GB" dirty="0"/>
              <a:t>Ruling out bad cognition “Enumerative Safety”</a:t>
            </a:r>
          </a:p>
          <a:p>
            <a:endParaRPr lang="en-GB" dirty="0"/>
          </a:p>
          <a:p>
            <a:r>
              <a:rPr lang="en-GB" dirty="0"/>
              <a:t>Knowing more is robustly better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175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0E478-04D2-1FCC-FB26-8E0389494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for you: </a:t>
            </a:r>
            <a:r>
              <a:rPr lang="en-GB" dirty="0" err="1"/>
              <a:t>Neuropedia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76F94-09F4-756C-A50D-E377527D7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58" y="1626680"/>
            <a:ext cx="10013222" cy="4583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A23F0C-7223-341E-7570-2DD4507A6BA9}"/>
              </a:ext>
            </a:extLst>
          </p:cNvPr>
          <p:cNvSpPr txBox="1"/>
          <p:nvPr/>
        </p:nvSpPr>
        <p:spPr>
          <a:xfrm>
            <a:off x="1196526" y="6408793"/>
            <a:ext cx="1129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i="0" dirty="0">
                <a:solidFill>
                  <a:srgbClr val="000000"/>
                </a:solidFill>
                <a:effectLst/>
                <a:latin typeface="-apple-system"/>
              </a:rPr>
              <a:t>https://www.neuronpedia.org/gemma-2-2b/3-gemmascope-mlp-65k/10</a:t>
            </a:r>
          </a:p>
        </p:txBody>
      </p:sp>
    </p:spTree>
    <p:extLst>
      <p:ext uri="{BB962C8B-B14F-4D97-AF65-F5344CB8AC3E}">
        <p14:creationId xmlns:p14="http://schemas.microsoft.com/office/powerpoint/2010/main" val="17200660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E576-E3CC-2D8D-7B0C-A09C4D9F6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81" y="146050"/>
            <a:ext cx="10515600" cy="1325563"/>
          </a:xfrm>
        </p:spPr>
        <p:txBody>
          <a:bodyPr/>
          <a:lstStyle/>
          <a:p>
            <a:r>
              <a:rPr lang="en-GB" dirty="0"/>
              <a:t>SAE Learning dynamics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CB66E9-DEB1-D29B-DD77-9EB8E3987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11" y="1141744"/>
            <a:ext cx="5024870" cy="51638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45C1DC-65CB-6511-71A2-5427EBE74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143" y="146050"/>
            <a:ext cx="4339046" cy="6305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1C8E69-A30D-C5FE-B5F8-10A73FB4B03D}"/>
              </a:ext>
            </a:extLst>
          </p:cNvPr>
          <p:cNvSpPr txBox="1"/>
          <p:nvPr/>
        </p:nvSpPr>
        <p:spPr>
          <a:xfrm>
            <a:off x="83139" y="6305551"/>
            <a:ext cx="7023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i="0" dirty="0">
                <a:solidFill>
                  <a:srgbClr val="000000"/>
                </a:solidFill>
                <a:effectLst/>
                <a:latin typeface="-apple-system"/>
              </a:rPr>
              <a:t>“</a:t>
            </a:r>
            <a:r>
              <a:rPr lang="en-GB" dirty="0"/>
              <a:t>A IS FOR ABSORPTION: STUDYING FEATURE SPLITTING AND ABSORPTION IN SPARSE AUTOENCODERS</a:t>
            </a:r>
            <a:r>
              <a:rPr lang="en-GB" i="0" dirty="0">
                <a:solidFill>
                  <a:srgbClr val="000000"/>
                </a:solidFill>
                <a:effectLst/>
                <a:latin typeface="-apple-system"/>
              </a:rPr>
              <a:t>” </a:t>
            </a:r>
            <a:r>
              <a:rPr lang="en-GB" dirty="0"/>
              <a:t>Chanin … Bloom </a:t>
            </a:r>
            <a:r>
              <a:rPr lang="en-GB" i="0" dirty="0">
                <a:solidFill>
                  <a:srgbClr val="000000"/>
                </a:solidFill>
                <a:effectLst/>
                <a:latin typeface="-apple-system"/>
              </a:rPr>
              <a:t> (2024)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F8690F-E659-BEF5-36CC-F1DB3A615EAE}"/>
              </a:ext>
            </a:extLst>
          </p:cNvPr>
          <p:cNvSpPr txBox="1"/>
          <p:nvPr/>
        </p:nvSpPr>
        <p:spPr>
          <a:xfrm>
            <a:off x="8086725" y="6488668"/>
            <a:ext cx="3521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1" dirty="0">
                <a:solidFill>
                  <a:srgbClr val="475569"/>
                </a:solidFill>
                <a:effectLst/>
                <a:latin typeface="__Inter_d65c78"/>
              </a:rPr>
              <a:t>Callum McDougall, </a:t>
            </a:r>
            <a:r>
              <a:rPr lang="en-GB" b="0" i="1" u="sng" dirty="0">
                <a:solidFill>
                  <a:srgbClr val="0284C7"/>
                </a:solidFill>
                <a:effectLst/>
                <a:latin typeface="__Inter_d65c78"/>
                <a:hlinkClick r:id="rId4"/>
              </a:rPr>
              <a:t>ARENA Tutorials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30911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E28EE-365F-25FD-9B53-B779F9BA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One Problem:  shrinkage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5ACFF-BAE8-D216-F584-DC8EAE74A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30" y="1913169"/>
            <a:ext cx="11717420" cy="41421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7F35BE-24FF-4830-2C11-4D99C38D9F01}"/>
              </a:ext>
            </a:extLst>
          </p:cNvPr>
          <p:cNvSpPr txBox="1"/>
          <p:nvPr/>
        </p:nvSpPr>
        <p:spPr>
          <a:xfrm>
            <a:off x="3807954" y="5934670"/>
            <a:ext cx="6616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Improving Dictionary Learning with Gated Sparse Autoencoders - </a:t>
            </a:r>
            <a:r>
              <a:rPr lang="en-GB" i="0" dirty="0">
                <a:solidFill>
                  <a:srgbClr val="000000"/>
                </a:solidFill>
                <a:effectLst/>
                <a:latin typeface="-apple-system"/>
              </a:rPr>
              <a:t>DeepMind, 2024 (</a:t>
            </a:r>
            <a:r>
              <a:rPr lang="en-GB" dirty="0" err="1"/>
              <a:t>Senthooran</a:t>
            </a:r>
            <a:r>
              <a:rPr lang="en-GB" dirty="0"/>
              <a:t> </a:t>
            </a:r>
            <a:r>
              <a:rPr lang="en-GB" dirty="0" err="1"/>
              <a:t>Rajamanoharan</a:t>
            </a:r>
            <a:r>
              <a:rPr lang="en-GB" dirty="0"/>
              <a:t> … Tom </a:t>
            </a:r>
            <a:r>
              <a:rPr lang="en-GB" dirty="0" err="1"/>
              <a:t>Lieberum</a:t>
            </a:r>
            <a:r>
              <a:rPr lang="en-GB" dirty="0"/>
              <a:t> … Neel Nanda)</a:t>
            </a:r>
            <a:endParaRPr lang="en-GB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05298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8F30B-1069-D172-5AA9-35F79933C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Gated SAEs</a:t>
            </a:r>
            <a:endParaRPr lang="en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BD792B-D187-B6B3-7222-333EC93B9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93" y="2085974"/>
            <a:ext cx="8976136" cy="1152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255FF3-CC52-4B9D-F982-C15038AC7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943" y="4263977"/>
            <a:ext cx="9161914" cy="9001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3634D3-248B-D84D-1103-5B6A38869F7D}"/>
              </a:ext>
            </a:extLst>
          </p:cNvPr>
          <p:cNvSpPr txBox="1"/>
          <p:nvPr/>
        </p:nvSpPr>
        <p:spPr>
          <a:xfrm>
            <a:off x="3807954" y="5934670"/>
            <a:ext cx="6616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Improving Dictionary Learning with Gated Sparse Autoencoders - </a:t>
            </a:r>
            <a:r>
              <a:rPr lang="en-GB" i="0" dirty="0">
                <a:solidFill>
                  <a:srgbClr val="000000"/>
                </a:solidFill>
                <a:effectLst/>
                <a:latin typeface="-apple-system"/>
              </a:rPr>
              <a:t>DeepMind, 2024 (</a:t>
            </a:r>
            <a:r>
              <a:rPr lang="en-GB" dirty="0" err="1"/>
              <a:t>Senthooran</a:t>
            </a:r>
            <a:r>
              <a:rPr lang="en-GB" dirty="0"/>
              <a:t> </a:t>
            </a:r>
            <a:r>
              <a:rPr lang="en-GB" dirty="0" err="1"/>
              <a:t>Rajamanoharan</a:t>
            </a:r>
            <a:r>
              <a:rPr lang="en-GB" dirty="0"/>
              <a:t> … Tom </a:t>
            </a:r>
            <a:r>
              <a:rPr lang="en-GB" dirty="0" err="1"/>
              <a:t>Lieberum</a:t>
            </a:r>
            <a:r>
              <a:rPr lang="en-GB" dirty="0"/>
              <a:t> … Neel Nanda)</a:t>
            </a:r>
            <a:endParaRPr lang="en-GB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56011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86AC7-64CA-D3C5-8479-C1D3F53F2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k-Sparse Autoencoders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D929A1-FC0F-A474-A76E-49C80705E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29" y="1690688"/>
            <a:ext cx="8497486" cy="1095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8AC07-9383-07F3-5E8E-64913655A8E0}"/>
              </a:ext>
            </a:extLst>
          </p:cNvPr>
          <p:cNvSpPr txBox="1"/>
          <p:nvPr/>
        </p:nvSpPr>
        <p:spPr>
          <a:xfrm>
            <a:off x="1" y="269308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k-Sparse Autoencoders- </a:t>
            </a:r>
            <a:r>
              <a:rPr lang="en-GB" i="0" dirty="0" err="1">
                <a:solidFill>
                  <a:srgbClr val="000000"/>
                </a:solidFill>
                <a:effectLst/>
                <a:latin typeface="-apple-system"/>
              </a:rPr>
              <a:t>UToronto</a:t>
            </a:r>
            <a:r>
              <a:rPr lang="en-GB" i="0" dirty="0">
                <a:solidFill>
                  <a:srgbClr val="000000"/>
                </a:solidFill>
                <a:effectLst/>
                <a:latin typeface="-apple-system"/>
              </a:rPr>
              <a:t>, 2014 (</a:t>
            </a:r>
            <a:r>
              <a:rPr lang="en-GB" dirty="0"/>
              <a:t>Alireza </a:t>
            </a:r>
            <a:r>
              <a:rPr lang="en-GB" dirty="0" err="1"/>
              <a:t>Makhzani</a:t>
            </a:r>
            <a:r>
              <a:rPr lang="en-GB" dirty="0"/>
              <a:t>, Brendan Frey )</a:t>
            </a:r>
            <a:endParaRPr lang="en-GB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9E1E46-5210-E2B7-84A3-B54635903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384" y="2971761"/>
            <a:ext cx="7348787" cy="33117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1547C1-24CC-81BF-7824-0C8F51D7B62C}"/>
              </a:ext>
            </a:extLst>
          </p:cNvPr>
          <p:cNvSpPr txBox="1"/>
          <p:nvPr/>
        </p:nvSpPr>
        <p:spPr>
          <a:xfrm>
            <a:off x="0" y="6201936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Scaling and evaluating sparse autoencoders - </a:t>
            </a:r>
            <a:r>
              <a:rPr lang="en-GB" i="0" dirty="0">
                <a:solidFill>
                  <a:srgbClr val="000000"/>
                </a:solidFill>
                <a:effectLst/>
                <a:latin typeface="-apple-system"/>
              </a:rPr>
              <a:t>OpenAI, 20</a:t>
            </a:r>
            <a:r>
              <a:rPr lang="en-GB" dirty="0">
                <a:solidFill>
                  <a:srgbClr val="000000"/>
                </a:solidFill>
                <a:latin typeface="-apple-system"/>
              </a:rPr>
              <a:t>2</a:t>
            </a:r>
            <a:r>
              <a:rPr lang="en-GB" i="0" dirty="0">
                <a:solidFill>
                  <a:srgbClr val="000000"/>
                </a:solidFill>
                <a:effectLst/>
                <a:latin typeface="-apple-system"/>
              </a:rPr>
              <a:t>4 (</a:t>
            </a:r>
            <a:r>
              <a:rPr lang="en-GB" dirty="0"/>
              <a:t>Leo Gau, … Jan </a:t>
            </a:r>
            <a:r>
              <a:rPr lang="en-GB" dirty="0" err="1"/>
              <a:t>Leike</a:t>
            </a:r>
            <a:r>
              <a:rPr lang="en-GB" dirty="0"/>
              <a:t> …)</a:t>
            </a:r>
            <a:endParaRPr lang="en-GB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8097523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2AD12-1569-8049-C54F-8421D2918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compare SAEs?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5D5728-457B-1714-F004-3718794C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894" y="1380734"/>
            <a:ext cx="8572399" cy="51121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039E01-5A8E-42ED-2698-90FC5B8A939A}"/>
              </a:ext>
            </a:extLst>
          </p:cNvPr>
          <p:cNvSpPr txBox="1"/>
          <p:nvPr/>
        </p:nvSpPr>
        <p:spPr>
          <a:xfrm>
            <a:off x="85725" y="6470650"/>
            <a:ext cx="1245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i="0" dirty="0">
                <a:solidFill>
                  <a:srgbClr val="1E293B"/>
                </a:solidFill>
                <a:effectLst/>
                <a:latin typeface="__Inter_d65c78"/>
              </a:rPr>
              <a:t>“</a:t>
            </a:r>
            <a:r>
              <a:rPr lang="en-GB" b="1" i="0" dirty="0" err="1">
                <a:solidFill>
                  <a:srgbClr val="1E293B"/>
                </a:solidFill>
                <a:effectLst/>
                <a:latin typeface="__Inter_d65c78"/>
              </a:rPr>
              <a:t>SAEBench</a:t>
            </a:r>
            <a:r>
              <a:rPr lang="en-GB" b="1" i="0" dirty="0">
                <a:solidFill>
                  <a:srgbClr val="1E293B"/>
                </a:solidFill>
                <a:effectLst/>
                <a:latin typeface="__Inter_d65c78"/>
              </a:rPr>
              <a:t>: A Comprehensive Benchmark for Sparse Autoencoders” (2024) </a:t>
            </a:r>
            <a:r>
              <a:rPr lang="en-GB" b="0" i="0" dirty="0">
                <a:solidFill>
                  <a:srgbClr val="475569"/>
                </a:solidFill>
                <a:effectLst/>
                <a:latin typeface="__Inter_d65c78"/>
              </a:rPr>
              <a:t>Adam Karvonen … Bloom … McDougall… Nanda</a:t>
            </a:r>
            <a:endParaRPr lang="en-GB" b="1" i="0" dirty="0">
              <a:solidFill>
                <a:srgbClr val="1E293B"/>
              </a:solidFill>
              <a:effectLst/>
              <a:latin typeface="__Inter_d65c78"/>
            </a:endParaRPr>
          </a:p>
        </p:txBody>
      </p:sp>
    </p:spTree>
    <p:extLst>
      <p:ext uri="{BB962C8B-B14F-4D97-AF65-F5344CB8AC3E}">
        <p14:creationId xmlns:p14="http://schemas.microsoft.com/office/powerpoint/2010/main" val="37241773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393C4-A4D5-36DC-52C7-46F41E5F1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from SAEs on SOTA LLMs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E525EF-D0F9-DD58-FB1C-21B0658DE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1690688"/>
            <a:ext cx="5960178" cy="49101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8933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AAFF9-9333-BFEE-C24C-5CBA1C876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Laws: You can make SAEs even bigger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753221-3FDB-54EF-42D6-D6375F706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749" y="2109530"/>
            <a:ext cx="7887801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732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358FD-00F6-C85F-E5EF-9AC63C26D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SAEs also find interpretably features: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59C395-C8FD-D507-6C7F-E1F4D06F8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1690688"/>
            <a:ext cx="8711446" cy="497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3872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EF3EF-F071-58AE-6170-BDE959098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Safety relevant features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5A0143-AB74-D8BB-6933-E51684552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3331"/>
            <a:ext cx="10183646" cy="2781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5D7B61-4563-E4F4-8662-5864ED2BF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50" y="4057259"/>
            <a:ext cx="10202699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8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AD411-EAF2-8E48-C9E7-B19F24EC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Recap: Transformer Architecture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3ED18F-6278-6919-68BC-9B287879A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128" y="1302916"/>
            <a:ext cx="3019847" cy="45534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11840F-E8DE-ED9A-D888-BD903CF4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256" y="1513228"/>
            <a:ext cx="3129890" cy="4553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3C63F3-3998-39F2-7467-B879251FC6E6}"/>
              </a:ext>
            </a:extLst>
          </p:cNvPr>
          <p:cNvSpPr txBox="1"/>
          <p:nvPr/>
        </p:nvSpPr>
        <p:spPr>
          <a:xfrm>
            <a:off x="320871" y="6100353"/>
            <a:ext cx="5246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“Attention Is All You Need” Google Brain </a:t>
            </a:r>
            <a:r>
              <a:rPr lang="en-GB" b="1" dirty="0"/>
              <a:t>2017</a:t>
            </a:r>
            <a:endParaRPr lang="en-DE" b="1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5AEC7C4-A831-1F86-ABF8-138005664098}"/>
              </a:ext>
            </a:extLst>
          </p:cNvPr>
          <p:cNvSpPr/>
          <p:nvPr/>
        </p:nvSpPr>
        <p:spPr>
          <a:xfrm>
            <a:off x="4661222" y="2270496"/>
            <a:ext cx="2855145" cy="9418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C908D1-7F26-57FB-AEB9-FA7AA080A9F7}"/>
              </a:ext>
            </a:extLst>
          </p:cNvPr>
          <p:cNvSpPr txBox="1"/>
          <p:nvPr/>
        </p:nvSpPr>
        <p:spPr>
          <a:xfrm>
            <a:off x="6316287" y="5888076"/>
            <a:ext cx="5246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“Progress Measure for Grokking via Mechanistic Interpretability” Neel Nanda et al. </a:t>
            </a:r>
            <a:r>
              <a:rPr lang="en-GB" b="1" dirty="0"/>
              <a:t>2023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9C61EE-28C9-2D7D-E8A7-BFF3DAA07D17}"/>
              </a:ext>
            </a:extLst>
          </p:cNvPr>
          <p:cNvSpPr txBox="1"/>
          <p:nvPr/>
        </p:nvSpPr>
        <p:spPr>
          <a:xfrm>
            <a:off x="4468368" y="3645673"/>
            <a:ext cx="3255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Decoder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Residual Stream is the central object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184028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14919-0465-A8B1-422C-A21192AFB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98500"/>
            <a:ext cx="3971925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Reading minds:</a:t>
            </a:r>
            <a:br>
              <a:rPr lang="en-GB" dirty="0"/>
            </a:br>
            <a:r>
              <a:rPr lang="en-GB" dirty="0"/>
              <a:t> What does Clause really think?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8D04EE-A3DA-ADD3-4B23-A46101606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5" y="3417"/>
            <a:ext cx="7623800" cy="685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94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AD411-EAF2-8E48-C9E7-B19F24EC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Recap: Transformer Architecture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3ED18F-6278-6919-68BC-9B287879A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378" y="1385209"/>
            <a:ext cx="3019847" cy="45534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C908D1-7F26-57FB-AEB9-FA7AA080A9F7}"/>
              </a:ext>
            </a:extLst>
          </p:cNvPr>
          <p:cNvSpPr txBox="1"/>
          <p:nvPr/>
        </p:nvSpPr>
        <p:spPr>
          <a:xfrm>
            <a:off x="3011112" y="6021793"/>
            <a:ext cx="5246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“Progress Measure for Grokking via Mechanistic Interpretability” Neel Nanda et al. </a:t>
            </a:r>
            <a:r>
              <a:rPr lang="en-GB" b="1" dirty="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2927135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AD411-EAF2-8E48-C9E7-B19F24EC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Transformers are mostly linear</a:t>
            </a:r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1B933A-6B3C-9D2D-8A25-8FBACA152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267" y="1565724"/>
            <a:ext cx="3019847" cy="455348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C71F78-CEA0-EAB4-C29B-5D150C5B34A6}"/>
              </a:ext>
            </a:extLst>
          </p:cNvPr>
          <p:cNvCxnSpPr/>
          <p:nvPr/>
        </p:nvCxnSpPr>
        <p:spPr>
          <a:xfrm>
            <a:off x="7878895" y="3346704"/>
            <a:ext cx="1865746" cy="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9DDED8-693B-91EA-3BD2-8C0CE4FB102E}"/>
              </a:ext>
            </a:extLst>
          </p:cNvPr>
          <p:cNvSpPr txBox="1"/>
          <p:nvPr/>
        </p:nvSpPr>
        <p:spPr>
          <a:xfrm>
            <a:off x="7150613" y="3162038"/>
            <a:ext cx="68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ReLu</a:t>
            </a:r>
            <a:endParaRPr lang="en-DE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845D91F-B2EA-D766-2486-A3541D49B273}"/>
              </a:ext>
            </a:extLst>
          </p:cNvPr>
          <p:cNvCxnSpPr/>
          <p:nvPr/>
        </p:nvCxnSpPr>
        <p:spPr>
          <a:xfrm>
            <a:off x="7878895" y="4184904"/>
            <a:ext cx="1865746" cy="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91FC2C-C73B-458E-517A-1B5AD91433E2}"/>
              </a:ext>
            </a:extLst>
          </p:cNvPr>
          <p:cNvSpPr txBox="1"/>
          <p:nvPr/>
        </p:nvSpPr>
        <p:spPr>
          <a:xfrm>
            <a:off x="6804422" y="4000238"/>
            <a:ext cx="1034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Softmax</a:t>
            </a:r>
            <a:endParaRPr lang="en-DE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4182C0-207C-1C9B-894F-8EE1E926FE1C}"/>
              </a:ext>
            </a:extLst>
          </p:cNvPr>
          <p:cNvCxnSpPr/>
          <p:nvPr/>
        </p:nvCxnSpPr>
        <p:spPr>
          <a:xfrm>
            <a:off x="8811768" y="1636669"/>
            <a:ext cx="1865746" cy="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FB145F4-B16F-F4EB-B993-3BA6746430BA}"/>
              </a:ext>
            </a:extLst>
          </p:cNvPr>
          <p:cNvSpPr txBox="1"/>
          <p:nvPr/>
        </p:nvSpPr>
        <p:spPr>
          <a:xfrm>
            <a:off x="7737295" y="1452003"/>
            <a:ext cx="1034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Softmax</a:t>
            </a:r>
            <a:endParaRPr lang="en-DE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A00A70-B2DD-7D4C-A64E-742C48AFC11F}"/>
              </a:ext>
            </a:extLst>
          </p:cNvPr>
          <p:cNvCxnSpPr>
            <a:cxnSpLocks/>
          </p:cNvCxnSpPr>
          <p:nvPr/>
        </p:nvCxnSpPr>
        <p:spPr>
          <a:xfrm>
            <a:off x="9684648" y="3839625"/>
            <a:ext cx="492624" cy="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943FF15-E516-E1C7-AF94-357CB044D013}"/>
              </a:ext>
            </a:extLst>
          </p:cNvPr>
          <p:cNvSpPr txBox="1"/>
          <p:nvPr/>
        </p:nvSpPr>
        <p:spPr>
          <a:xfrm>
            <a:off x="8470600" y="3664841"/>
            <a:ext cx="127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Layernrom</a:t>
            </a:r>
            <a:endParaRPr lang="en-DE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3A6E557-4BE1-A1E0-F502-1CFAEFDC968C}"/>
              </a:ext>
            </a:extLst>
          </p:cNvPr>
          <p:cNvCxnSpPr>
            <a:cxnSpLocks/>
          </p:cNvCxnSpPr>
          <p:nvPr/>
        </p:nvCxnSpPr>
        <p:spPr>
          <a:xfrm>
            <a:off x="9717544" y="2827387"/>
            <a:ext cx="492624" cy="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DBEC3D2-1AA9-FDD6-C695-391E727B1C30}"/>
              </a:ext>
            </a:extLst>
          </p:cNvPr>
          <p:cNvSpPr txBox="1"/>
          <p:nvPr/>
        </p:nvSpPr>
        <p:spPr>
          <a:xfrm>
            <a:off x="8503496" y="2652603"/>
            <a:ext cx="1304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Layernrom</a:t>
            </a:r>
            <a:endParaRPr lang="en-DE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1D5046F-2114-F5B8-43AA-54B56BC1C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96000" cy="4351338"/>
          </a:xfrm>
        </p:spPr>
        <p:txBody>
          <a:bodyPr/>
          <a:lstStyle/>
          <a:p>
            <a:r>
              <a:rPr lang="en-GB" dirty="0"/>
              <a:t>You think about linear interactions in any basis</a:t>
            </a:r>
          </a:p>
          <a:p>
            <a:r>
              <a:rPr lang="en-GB" dirty="0"/>
              <a:t>Does this apply to the Residual Stream?</a:t>
            </a:r>
          </a:p>
          <a:p>
            <a:pPr lvl="1"/>
            <a:r>
              <a:rPr lang="en-GB" dirty="0"/>
              <a:t>Interactions with the residual stream are (almost) linear</a:t>
            </a:r>
          </a:p>
          <a:p>
            <a:pPr lvl="1"/>
            <a:r>
              <a:rPr lang="en-GB" dirty="0"/>
              <a:t>Adam also has a preferred basis, because it is using RMSprop</a:t>
            </a:r>
          </a:p>
          <a:p>
            <a:r>
              <a:rPr lang="en-GB" dirty="0"/>
              <a:t>Don’t look at neurons</a:t>
            </a:r>
          </a:p>
          <a:p>
            <a:r>
              <a:rPr lang="en-GB" dirty="0"/>
              <a:t>Look at directions</a:t>
            </a:r>
          </a:p>
        </p:txBody>
      </p:sp>
    </p:spTree>
    <p:extLst>
      <p:ext uri="{BB962C8B-B14F-4D97-AF65-F5344CB8AC3E}">
        <p14:creationId xmlns:p14="http://schemas.microsoft.com/office/powerpoint/2010/main" val="2328191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60896-4B1C-0CFB-201D-9F6D40D8C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Interpreting Activations 1: </a:t>
            </a:r>
            <a:r>
              <a:rPr lang="en-GB" dirty="0" err="1"/>
              <a:t>LogitLense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E7707-F509-7401-EA8B-057657C8E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4000" cy="4351338"/>
          </a:xfrm>
        </p:spPr>
        <p:txBody>
          <a:bodyPr/>
          <a:lstStyle/>
          <a:p>
            <a:r>
              <a:rPr lang="en-GB" dirty="0"/>
              <a:t>You can put any activation of the residual stream through the unembedding</a:t>
            </a:r>
          </a:p>
          <a:p>
            <a:r>
              <a:rPr lang="en-GB" dirty="0"/>
              <a:t>This gives you an Idea, what the models “current best guess” is, what the next token should be</a:t>
            </a:r>
          </a:p>
          <a:p>
            <a:r>
              <a:rPr lang="en-GB" dirty="0"/>
              <a:t>You can see roughly which layers are relevant for prediction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D813B-BC4D-4E02-0DCE-7763CAEB4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623477"/>
            <a:ext cx="3019847" cy="4553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B3E0F0-6712-81D4-3B36-9D57EB2F43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21" b="74236"/>
          <a:stretch/>
        </p:blipFill>
        <p:spPr>
          <a:xfrm rot="5400000">
            <a:off x="9586612" y="2319427"/>
            <a:ext cx="1581764" cy="1173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AEECF8-129D-3706-2F98-085B993AC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21" b="74236"/>
          <a:stretch/>
        </p:blipFill>
        <p:spPr>
          <a:xfrm rot="5400000">
            <a:off x="9586614" y="3623289"/>
            <a:ext cx="1581764" cy="1173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87759A-CBE5-544B-349C-891A40D744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21" b="74236"/>
          <a:stretch/>
        </p:blipFill>
        <p:spPr>
          <a:xfrm rot="5400000">
            <a:off x="9586613" y="4927151"/>
            <a:ext cx="1581764" cy="117316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CF4A07-AFF7-4E54-C86B-5591E8645891}"/>
              </a:ext>
            </a:extLst>
          </p:cNvPr>
          <p:cNvCxnSpPr/>
          <p:nvPr/>
        </p:nvCxnSpPr>
        <p:spPr>
          <a:xfrm>
            <a:off x="8453138" y="2840218"/>
            <a:ext cx="14778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5E0925-B9AD-D405-2588-A9586A1274EA}"/>
              </a:ext>
            </a:extLst>
          </p:cNvPr>
          <p:cNvCxnSpPr/>
          <p:nvPr/>
        </p:nvCxnSpPr>
        <p:spPr>
          <a:xfrm>
            <a:off x="8358096" y="3911894"/>
            <a:ext cx="14778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4D7180-725A-4BE2-BCD0-FCC3A06BA9D6}"/>
              </a:ext>
            </a:extLst>
          </p:cNvPr>
          <p:cNvCxnSpPr>
            <a:cxnSpLocks/>
          </p:cNvCxnSpPr>
          <p:nvPr/>
        </p:nvCxnSpPr>
        <p:spPr>
          <a:xfrm>
            <a:off x="8358096" y="5106710"/>
            <a:ext cx="14778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583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60896-4B1C-0CFB-201D-9F6D40D8C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Interpreting Activations 1: </a:t>
            </a:r>
            <a:r>
              <a:rPr lang="en-GB" dirty="0" err="1"/>
              <a:t>LogitLense</a:t>
            </a:r>
            <a:endParaRPr lang="en-D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D82210-7E8A-3BAD-31BC-8B4C1A156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645" y="1395180"/>
            <a:ext cx="6280230" cy="534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57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8616</TotalTime>
  <Words>970</Words>
  <Application>Microsoft Office PowerPoint</Application>
  <PresentationFormat>Widescreen</PresentationFormat>
  <Paragraphs>134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__Inter_d65c78</vt:lpstr>
      <vt:lpstr>-apple-system</vt:lpstr>
      <vt:lpstr>Aptos</vt:lpstr>
      <vt:lpstr>Aptos Display</vt:lpstr>
      <vt:lpstr>Arial</vt:lpstr>
      <vt:lpstr>Cambria Math</vt:lpstr>
      <vt:lpstr>Office Theme</vt:lpstr>
      <vt:lpstr>Transformer Interpretability</vt:lpstr>
      <vt:lpstr>General Note ( In comparison to topics so far)</vt:lpstr>
      <vt:lpstr>PowerPoint Presentation</vt:lpstr>
      <vt:lpstr>Why do we want to interpret features</vt:lpstr>
      <vt:lpstr>Recap: Transformer Architecture</vt:lpstr>
      <vt:lpstr>Recap: Transformer Architecture</vt:lpstr>
      <vt:lpstr>Transformers are mostly linear</vt:lpstr>
      <vt:lpstr>Interpreting Activations 1: LogitLense</vt:lpstr>
      <vt:lpstr>Interpreting Activations 1: LogitLense</vt:lpstr>
      <vt:lpstr>Interpreting Activations 2: Probes</vt:lpstr>
      <vt:lpstr>Interpreting Activations 2: Probes</vt:lpstr>
      <vt:lpstr>Interpreting Activations 3:  Addition</vt:lpstr>
      <vt:lpstr>Pure RL Agents: modifying goals</vt:lpstr>
      <vt:lpstr>Language Models: Steering with a token</vt:lpstr>
      <vt:lpstr>Contrastive activation addition</vt:lpstr>
      <vt:lpstr>Unsupervised Steering Vectors</vt:lpstr>
      <vt:lpstr>Ablating Directions</vt:lpstr>
      <vt:lpstr>Ablating Directions</vt:lpstr>
      <vt:lpstr>Side Note: Sleeper Agents</vt:lpstr>
      <vt:lpstr>Linear Probes catch sleeper agents</vt:lpstr>
      <vt:lpstr>PowerPoint Presentation</vt:lpstr>
      <vt:lpstr>PowerPoint Presentation</vt:lpstr>
      <vt:lpstr>Features are directions – but which directions?</vt:lpstr>
      <vt:lpstr>Downside of Superposition</vt:lpstr>
      <vt:lpstr>Upside of Superposition</vt:lpstr>
      <vt:lpstr>Building the Toy model</vt:lpstr>
      <vt:lpstr>Toy model results: Superposition</vt:lpstr>
      <vt:lpstr>Feature Geometry</vt:lpstr>
      <vt:lpstr>Feature Geometry</vt:lpstr>
      <vt:lpstr>Correlated Features</vt:lpstr>
      <vt:lpstr>Feature Geometry</vt:lpstr>
      <vt:lpstr>Computation in  Superposition</vt:lpstr>
      <vt:lpstr>PowerPoint Presentation</vt:lpstr>
      <vt:lpstr>Towards Monosemanticity: Sparse Autoencoders</vt:lpstr>
      <vt:lpstr>Sparse Autoencoder Definition</vt:lpstr>
      <vt:lpstr>Understanding a Feature: </vt:lpstr>
      <vt:lpstr>Understanding a Feature: </vt:lpstr>
      <vt:lpstr>Understanding a Feature: </vt:lpstr>
      <vt:lpstr>Automated Feature Labeling</vt:lpstr>
      <vt:lpstr>Task for you: Neuropedia</vt:lpstr>
      <vt:lpstr>SAE Learning dynamics</vt:lpstr>
      <vt:lpstr>One Problem:  shrinkage</vt:lpstr>
      <vt:lpstr>Gated SAEs</vt:lpstr>
      <vt:lpstr>k-Sparse Autoencoders</vt:lpstr>
      <vt:lpstr>How to compare SAEs?</vt:lpstr>
      <vt:lpstr>Results from SAEs on SOTA LLMs</vt:lpstr>
      <vt:lpstr>Scaling Laws: You can make SAEs even bigger</vt:lpstr>
      <vt:lpstr>SAEs also find interpretably features:</vt:lpstr>
      <vt:lpstr>Safety relevant features</vt:lpstr>
      <vt:lpstr>Reading minds:  What does Clause really think?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 Interpretability</dc:title>
  <dc:creator>wuschel schulz</dc:creator>
  <cp:lastModifiedBy>wuschel schulz</cp:lastModifiedBy>
  <cp:revision>8</cp:revision>
  <dcterms:created xsi:type="dcterms:W3CDTF">2024-03-28T13:51:49Z</dcterms:created>
  <dcterms:modified xsi:type="dcterms:W3CDTF">2025-01-03T23:37:22Z</dcterms:modified>
</cp:coreProperties>
</file>